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9900"/>
    <a:srgbClr val="33CC33"/>
    <a:srgbClr val="3366FF"/>
    <a:srgbClr val="FFCCCC"/>
    <a:srgbClr val="33CCCC"/>
    <a:srgbClr val="FFFF99"/>
    <a:srgbClr val="CCFFCC"/>
    <a:srgbClr val="66FF6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452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23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5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68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068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015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5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4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65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66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31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73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35656-5732-4AA7-8905-E3CC68C3D21E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B95DF-B358-4A33-9D5D-21415614FD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8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179512" y="764704"/>
            <a:ext cx="8028672" cy="216024"/>
          </a:xfrm>
          <a:prstGeom prst="rightArrow">
            <a:avLst/>
          </a:prstGeom>
          <a:gradFill flip="none" rotWithShape="1">
            <a:gsLst>
              <a:gs pos="0">
                <a:srgbClr val="FFF200"/>
              </a:gs>
              <a:gs pos="34000">
                <a:srgbClr val="FFFF99"/>
              </a:gs>
              <a:gs pos="67000">
                <a:srgbClr val="CCECFF"/>
              </a:gs>
              <a:gs pos="100000">
                <a:srgbClr val="3366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79512" y="1340768"/>
            <a:ext cx="1980000" cy="5400000"/>
          </a:xfrm>
          <a:prstGeom prst="roundRect">
            <a:avLst/>
          </a:prstGeom>
          <a:gradFill flip="none" rotWithShape="1">
            <a:gsLst>
              <a:gs pos="0">
                <a:srgbClr val="FFFF99"/>
              </a:gs>
              <a:gs pos="100000">
                <a:schemeClr val="bg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2195736" y="1341368"/>
            <a:ext cx="1980000" cy="5400000"/>
          </a:xfrm>
          <a:prstGeom prst="roundRect">
            <a:avLst/>
          </a:prstGeom>
          <a:gradFill flip="none" rotWithShape="1">
            <a:gsLst>
              <a:gs pos="0">
                <a:srgbClr val="92D050"/>
              </a:gs>
              <a:gs pos="100000">
                <a:schemeClr val="bg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4211960" y="1340768"/>
            <a:ext cx="1980000" cy="5400000"/>
          </a:xfrm>
          <a:prstGeom prst="roundRect">
            <a:avLst/>
          </a:prstGeom>
          <a:gradFill flip="none" rotWithShape="1">
            <a:gsLst>
              <a:gs pos="0">
                <a:srgbClr val="33CCCC"/>
              </a:gs>
              <a:gs pos="100000">
                <a:schemeClr val="bg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6228184" y="1340768"/>
            <a:ext cx="1980000" cy="5400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73468" y="98072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/>
              <a:t>一回生</a:t>
            </a:r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89692" y="980727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二回生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8024" y="98072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三回生</a:t>
            </a:r>
            <a:endParaRPr kumimoji="1" lang="ja-JP" altLang="en-US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804248" y="980728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四回生</a:t>
            </a:r>
            <a:endParaRPr kumimoji="1" lang="ja-JP" altLang="en-US" sz="1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09472" y="188640"/>
            <a:ext cx="671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+mj-ea"/>
                <a:ea typeface="+mj-ea"/>
              </a:rPr>
              <a:t>化学プロセス工学コース</a:t>
            </a:r>
            <a:endParaRPr lang="en-US" altLang="ja-JP" sz="1200" b="1" dirty="0" smtClean="0">
              <a:latin typeface="+mj-ea"/>
              <a:ea typeface="+mj-ea"/>
            </a:endParaRPr>
          </a:p>
          <a:p>
            <a:r>
              <a:rPr lang="ja-JP" altLang="en-US" sz="1200" dirty="0" smtClean="0"/>
              <a:t>化学</a:t>
            </a:r>
            <a:r>
              <a:rPr lang="ja-JP" altLang="en-US" sz="1200" dirty="0"/>
              <a:t>を基礎</a:t>
            </a:r>
            <a:r>
              <a:rPr lang="ja-JP" altLang="en-US" sz="1200" dirty="0" smtClean="0"/>
              <a:t>に、</a:t>
            </a:r>
            <a:r>
              <a:rPr lang="ja-JP" altLang="en-US" sz="1200" dirty="0"/>
              <a:t>普遍</a:t>
            </a:r>
            <a:r>
              <a:rPr lang="ja-JP" altLang="en-US" sz="1200" dirty="0" smtClean="0"/>
              <a:t>性</a:t>
            </a:r>
            <a:r>
              <a:rPr lang="ja-JP" altLang="en-US" sz="1200" dirty="0"/>
              <a:t>のある現象・操作を</a:t>
            </a:r>
            <a:r>
              <a:rPr lang="ja-JP" altLang="en-US" sz="1200" dirty="0" smtClean="0"/>
              <a:t>まとめあげ、定量的</a:t>
            </a:r>
            <a:r>
              <a:rPr lang="ja-JP" altLang="en-US" sz="1200" dirty="0"/>
              <a:t>に考察することを</a:t>
            </a:r>
            <a:r>
              <a:rPr lang="ja-JP" altLang="en-US" sz="1200" dirty="0" smtClean="0"/>
              <a:t>通して、さまざまな化学製品やその生産装置、それらの</a:t>
            </a:r>
            <a:r>
              <a:rPr lang="ja-JP" altLang="en-US" sz="1200" dirty="0"/>
              <a:t>集合体としての生産プロセスをデザインするための理論と技術を</a:t>
            </a:r>
            <a:r>
              <a:rPr lang="ja-JP" altLang="en-US" sz="1200" dirty="0" smtClean="0"/>
              <a:t>学ぶ</a:t>
            </a:r>
            <a:endParaRPr lang="en-US" altLang="ja-JP" sz="12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52398" y="491479"/>
            <a:ext cx="738664" cy="55942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vert="eaVert"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 smtClean="0"/>
              <a:t>化学工学の知識・</a:t>
            </a:r>
            <a:r>
              <a:rPr lang="ja-JP" altLang="en-US" sz="1200" dirty="0"/>
              <a:t>技法</a:t>
            </a:r>
            <a:r>
              <a:rPr lang="ja-JP" altLang="en-US" sz="1200" dirty="0" smtClean="0"/>
              <a:t>を基軸とし、様々な社会的</a:t>
            </a:r>
            <a:r>
              <a:rPr lang="ja-JP" altLang="en-US" sz="1200" dirty="0"/>
              <a:t>要請</a:t>
            </a:r>
            <a:r>
              <a:rPr lang="ja-JP" altLang="en-US" sz="1200" dirty="0" smtClean="0"/>
              <a:t>にも迅速</a:t>
            </a:r>
            <a:r>
              <a:rPr lang="ja-JP" altLang="en-US" sz="1200" dirty="0"/>
              <a:t>に</a:t>
            </a:r>
            <a:r>
              <a:rPr lang="ja-JP" altLang="en-US" sz="1200" dirty="0" smtClean="0"/>
              <a:t>対応できる人</a:t>
            </a:r>
            <a:endParaRPr lang="en-US" altLang="ja-JP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 smtClean="0"/>
              <a:t>学際的知識が豊富で、国際</a:t>
            </a:r>
            <a:r>
              <a:rPr lang="ja-JP" altLang="en-US" sz="1200" dirty="0"/>
              <a:t>舞台で活躍</a:t>
            </a:r>
            <a:r>
              <a:rPr lang="ja-JP" altLang="en-US" sz="1200" dirty="0" smtClean="0"/>
              <a:t>できる人</a:t>
            </a:r>
            <a:endParaRPr lang="en-US" altLang="ja-JP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200" dirty="0" smtClean="0"/>
              <a:t>十分な基礎学力と、課題探求能力を併せ持つ人</a:t>
            </a:r>
            <a:endParaRPr kumimoji="1" lang="en-US" altLang="ja-JP" sz="1200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3528" y="1526595"/>
            <a:ext cx="3744416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/>
              <a:t>一般教養</a:t>
            </a:r>
            <a:r>
              <a:rPr lang="ja-JP" altLang="en-US" sz="1000" dirty="0" smtClean="0"/>
              <a:t>科目、外国語科目</a:t>
            </a:r>
            <a:endParaRPr kumimoji="1" lang="ja-JP" altLang="en-US" sz="1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3528" y="1844824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+mn-ea"/>
              </a:rPr>
              <a:t>自然</a:t>
            </a:r>
            <a:r>
              <a:rPr lang="ja-JP" altLang="en-US" sz="800" dirty="0">
                <a:latin typeface="+mn-ea"/>
              </a:rPr>
              <a:t>現象と</a:t>
            </a:r>
            <a:r>
              <a:rPr lang="ja-JP" altLang="en-US" sz="800" dirty="0" smtClean="0">
                <a:latin typeface="+mn-ea"/>
              </a:rPr>
              <a:t>数学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59632" y="2286164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微分積分学</a:t>
            </a:r>
            <a:r>
              <a:rPr lang="ja-JP" altLang="en-US" sz="800" dirty="0" smtClean="0">
                <a:latin typeface="+mn-ea"/>
              </a:rPr>
              <a:t>Ｂ</a:t>
            </a:r>
            <a:endParaRPr lang="en-US" altLang="ja-JP" sz="800" dirty="0" smtClean="0">
              <a:latin typeface="+mn-ea"/>
            </a:endParaRPr>
          </a:p>
          <a:p>
            <a:endParaRPr lang="en-US" altLang="ja-JP" sz="800" dirty="0" smtClean="0">
              <a:latin typeface="+mn-ea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23528" y="271821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線形代数学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</a:t>
            </a:r>
            <a:endParaRPr lang="en-US" altLang="zh-CN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59632" y="271821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線形代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数学</a:t>
            </a:r>
            <a:r>
              <a:rPr lang="ja-JP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Ｂ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23528" y="458112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物理学基礎論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59632" y="458112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物理学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基礎論</a:t>
            </a:r>
            <a:r>
              <a:rPr lang="ja-JP" altLang="en-US" sz="800" dirty="0" smtClean="0">
                <a:latin typeface="+mn-ea"/>
              </a:rPr>
              <a:t>Ｂ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3528" y="5055567"/>
            <a:ext cx="79208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en-US" altLang="ja-JP" sz="800" dirty="0" smtClean="0">
              <a:latin typeface="+mn-ea"/>
            </a:endParaRPr>
          </a:p>
          <a:p>
            <a:r>
              <a:rPr lang="ja-JP" altLang="en-US" sz="800" dirty="0" smtClean="0">
                <a:latin typeface="+mn-ea"/>
              </a:rPr>
              <a:t>物理学実験</a:t>
            </a:r>
            <a:endParaRPr lang="en-US" altLang="ja-JP" sz="800" dirty="0" smtClean="0">
              <a:latin typeface="+mn-ea"/>
            </a:endParaRPr>
          </a:p>
          <a:p>
            <a:endParaRPr lang="en-US" altLang="ja-JP" sz="800" dirty="0" smtClean="0"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59632" y="5055567"/>
            <a:ext cx="79208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+mn-ea"/>
              </a:rPr>
              <a:t>基礎</a:t>
            </a:r>
            <a:r>
              <a:rPr lang="ja-JP" altLang="en-US" sz="800" dirty="0">
                <a:latin typeface="+mn-ea"/>
              </a:rPr>
              <a:t>化学</a:t>
            </a:r>
            <a:r>
              <a:rPr lang="ja-JP" altLang="en-US" sz="800" dirty="0" smtClean="0">
                <a:latin typeface="+mn-ea"/>
              </a:rPr>
              <a:t>実験</a:t>
            </a:r>
            <a:endParaRPr lang="en-US" altLang="ja-JP" sz="800" dirty="0" smtClean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23528" y="4149080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基礎物</a:t>
            </a:r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理化学（量子論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59632" y="4149080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基礎物理化学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熱力学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23528" y="566124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基礎有機化学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Ａ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59632" y="566124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基礎有機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</a:t>
            </a:r>
            <a:r>
              <a:rPr lang="ja-JP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Ｂ</a:t>
            </a:r>
            <a:endParaRPr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3528" y="3212976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CC33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情報基礎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</a:t>
            </a:r>
            <a:r>
              <a:rPr lang="ja-JP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（工学部）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59632" y="3212976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CC33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</a:t>
            </a:r>
            <a:r>
              <a:rPr lang="ja-JP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（工学部）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23528" y="371703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工業化学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概論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275856" y="4149080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物理化学</a:t>
            </a:r>
            <a:r>
              <a:rPr lang="en-US" altLang="zh-CN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（化学工学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275856" y="2852936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工学量論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275856" y="610258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無機化学</a:t>
            </a:r>
            <a:r>
              <a:rPr lang="en-US" altLang="zh-CN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（化学工学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275856" y="3284984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基礎流体</a:t>
            </a:r>
            <a:r>
              <a:rPr lang="ja-JP" altLang="en-US" sz="800" dirty="0" smtClean="0">
                <a:latin typeface="+mn-ea"/>
              </a:rPr>
              <a:t>力学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75856" y="191683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化学工学数学</a:t>
            </a:r>
            <a:r>
              <a:rPr lang="en-US" altLang="zh-CN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339752" y="4149080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物理化学基礎及び</a:t>
            </a:r>
            <a:r>
              <a:rPr lang="ja-JP" altLang="en-US" sz="800" dirty="0" smtClean="0">
                <a:latin typeface="+mn-ea"/>
              </a:rPr>
              <a:t>演習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275856" y="2430180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CC33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化学工学計算機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339752" y="566124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有機化学基礎及び</a:t>
            </a:r>
            <a:r>
              <a:rPr lang="ja-JP" altLang="en-US" sz="800" dirty="0" smtClean="0">
                <a:latin typeface="+mn-ea"/>
              </a:rPr>
              <a:t>演習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275856" y="3717032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反応工学</a:t>
            </a:r>
            <a:r>
              <a:rPr lang="en-US" altLang="ja-JP" sz="800" dirty="0" smtClean="0">
                <a:latin typeface="+mn-ea"/>
              </a:rPr>
              <a:t>Ⅰ</a:t>
            </a: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339752" y="6093296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基礎無機</a:t>
            </a:r>
            <a:r>
              <a:rPr lang="zh-TW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339752" y="3717032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化学プロセス工学</a:t>
            </a:r>
            <a:r>
              <a:rPr lang="ja-JP" altLang="en-US" sz="800" dirty="0" smtClean="0">
                <a:latin typeface="+mn-ea"/>
              </a:rPr>
              <a:t>基礎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355976" y="3284984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移動現象</a:t>
            </a:r>
            <a:endParaRPr lang="en-US" altLang="ja-JP" sz="800" dirty="0" smtClean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292080" y="4581128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固相系分離</a:t>
            </a:r>
            <a:r>
              <a:rPr lang="ja-JP" altLang="en-US" sz="800" dirty="0" smtClean="0">
                <a:latin typeface="+mn-ea"/>
              </a:rPr>
              <a:t>工学</a:t>
            </a:r>
            <a:endParaRPr lang="en-US" altLang="ja-JP" sz="800" dirty="0">
              <a:latin typeface="+mn-ea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355976" y="4590420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流体系分離</a:t>
            </a:r>
            <a:r>
              <a:rPr lang="ja-JP" altLang="en-US" sz="800" dirty="0" smtClean="0">
                <a:latin typeface="+mn-ea"/>
              </a:rPr>
              <a:t>工学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292080" y="3284984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微粒子</a:t>
            </a:r>
            <a:r>
              <a:rPr lang="ja-JP" altLang="en-US" sz="800" dirty="0" smtClean="0">
                <a:latin typeface="+mn-ea"/>
              </a:rPr>
              <a:t>工学</a:t>
            </a:r>
            <a:endParaRPr lang="en-US" altLang="ja-JP" sz="800" dirty="0" smtClean="0">
              <a:latin typeface="+mn-ea"/>
            </a:endParaRPr>
          </a:p>
          <a:p>
            <a:endParaRPr lang="en-US" altLang="ja-JP" sz="800" dirty="0" smtClean="0">
              <a:latin typeface="+mn-ea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355976" y="2852936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プロセス制御</a:t>
            </a:r>
            <a:r>
              <a:rPr lang="ja-JP" altLang="en-US" sz="800" dirty="0" smtClean="0">
                <a:latin typeface="+mn-ea"/>
              </a:rPr>
              <a:t>工学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292080" y="2848372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プロセスシステム</a:t>
            </a:r>
            <a:r>
              <a:rPr lang="ja-JP" altLang="en-US" sz="800" dirty="0" smtClean="0">
                <a:latin typeface="+mn-ea"/>
              </a:rPr>
              <a:t>工学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55976" y="4149080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物理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</a:t>
            </a:r>
            <a:r>
              <a:rPr lang="en-US" altLang="ja-JP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化学工学）</a:t>
            </a:r>
            <a:endParaRPr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292080" y="2430180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CC33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+mn-ea"/>
              </a:rPr>
              <a:t>化学工学シミュレーション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355976" y="191683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化学工学数学</a:t>
            </a:r>
            <a:r>
              <a:rPr lang="en-US" altLang="zh-CN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292080" y="6085745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環境安全</a:t>
            </a:r>
            <a:r>
              <a:rPr lang="ja-JP" altLang="en-US" sz="800" dirty="0" smtClean="0">
                <a:latin typeface="+mn-ea"/>
              </a:rPr>
              <a:t>化学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355976" y="242088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CC33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計算化学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工学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292080" y="4149080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物理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</a:t>
            </a:r>
            <a:r>
              <a:rPr lang="en-US" altLang="ja-JP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Ⅲ</a:t>
            </a:r>
            <a:r>
              <a:rPr lang="zh-CN" altLang="en-US" sz="8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zh-CN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化学工学）</a:t>
            </a:r>
            <a:endParaRPr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355976" y="5013176"/>
            <a:ext cx="79208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化学プロセス工学実験</a:t>
            </a:r>
            <a:r>
              <a:rPr lang="en-US" altLang="ja-JP" sz="800" dirty="0">
                <a:latin typeface="+mn-ea"/>
              </a:rPr>
              <a:t>Ⅰ</a:t>
            </a:r>
            <a:r>
              <a:rPr lang="ja-JP" altLang="en-US" sz="800" dirty="0">
                <a:latin typeface="+mn-ea"/>
              </a:rPr>
              <a:t>（化学工学</a:t>
            </a:r>
            <a:r>
              <a:rPr lang="ja-JP" altLang="en-US" sz="800" dirty="0" smtClean="0">
                <a:latin typeface="+mn-ea"/>
              </a:rPr>
              <a:t>）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292080" y="5013176"/>
            <a:ext cx="792088" cy="461665"/>
          </a:xfrm>
          <a:prstGeom prst="rec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化学プロセス工学</a:t>
            </a:r>
            <a:r>
              <a:rPr lang="ja-JP" altLang="en-US" sz="800" dirty="0" smtClean="0">
                <a:latin typeface="+mn-ea"/>
              </a:rPr>
              <a:t>実験</a:t>
            </a:r>
            <a:r>
              <a:rPr lang="en-US" altLang="ja-JP" sz="800" dirty="0" smtClean="0">
                <a:latin typeface="+mn-ea"/>
              </a:rPr>
              <a:t>Ⅱ</a:t>
            </a:r>
            <a:r>
              <a:rPr lang="ja-JP" altLang="en-US" sz="800" dirty="0" smtClean="0">
                <a:latin typeface="+mn-ea"/>
              </a:rPr>
              <a:t>（</a:t>
            </a:r>
            <a:r>
              <a:rPr lang="ja-JP" altLang="en-US" sz="800" dirty="0">
                <a:latin typeface="+mn-ea"/>
              </a:rPr>
              <a:t>化学工学</a:t>
            </a:r>
            <a:r>
              <a:rPr lang="ja-JP" altLang="en-US" sz="800" dirty="0" smtClean="0">
                <a:latin typeface="+mn-ea"/>
              </a:rPr>
              <a:t>）</a:t>
            </a:r>
            <a:endParaRPr lang="en-US" altLang="ja-JP" sz="800" dirty="0">
              <a:latin typeface="+mn-ea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355976" y="3717032"/>
            <a:ext cx="79208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反応</a:t>
            </a:r>
            <a:r>
              <a:rPr lang="ja-JP" altLang="en-US" sz="800" dirty="0" smtClean="0">
                <a:latin typeface="+mn-ea"/>
              </a:rPr>
              <a:t>工学</a:t>
            </a:r>
            <a:r>
              <a:rPr lang="en-US" altLang="ja-JP" sz="800" dirty="0" smtClean="0">
                <a:latin typeface="+mn-ea"/>
              </a:rPr>
              <a:t>Ⅱ</a:t>
            </a: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5292080" y="1916832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科学</a:t>
            </a:r>
            <a:r>
              <a:rPr lang="ja-JP" altLang="en-US" sz="800" dirty="0" smtClean="0">
                <a:latin typeface="+mn-ea"/>
              </a:rPr>
              <a:t>英語（化学工学）</a:t>
            </a:r>
            <a:endParaRPr lang="en-US" altLang="ja-JP" sz="800" dirty="0" smtClean="0">
              <a:latin typeface="+mn-ea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372200" y="6093296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化学実験の安全</a:t>
            </a:r>
            <a:r>
              <a:rPr lang="ja-JP" altLang="en-US" sz="800" dirty="0" smtClean="0">
                <a:latin typeface="+mn-ea"/>
              </a:rPr>
              <a:t>指針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6372200" y="5682734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工学</a:t>
            </a:r>
            <a:r>
              <a:rPr lang="ja-JP" altLang="en-US" sz="800" dirty="0" smtClean="0">
                <a:latin typeface="+mn-ea"/>
              </a:rPr>
              <a:t>倫理</a:t>
            </a:r>
            <a:endParaRPr lang="en-US" altLang="ja-JP" sz="800" dirty="0" smtClean="0">
              <a:latin typeface="+mn-ea"/>
            </a:endParaRPr>
          </a:p>
          <a:p>
            <a:endParaRPr kumimoji="1" lang="ja-JP" altLang="en-US" sz="800" dirty="0">
              <a:latin typeface="+mn-ea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372200" y="3645024"/>
            <a:ext cx="79208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sz="800" dirty="0" smtClean="0">
              <a:latin typeface="+mn-ea"/>
            </a:endParaRPr>
          </a:p>
          <a:p>
            <a:r>
              <a:rPr lang="ja-JP" altLang="en-US" sz="800" dirty="0" smtClean="0">
                <a:latin typeface="+mn-ea"/>
              </a:rPr>
              <a:t>プロセス設計</a:t>
            </a:r>
            <a:endParaRPr lang="en-US" altLang="ja-JP" sz="800" dirty="0" smtClean="0">
              <a:latin typeface="+mn-ea"/>
            </a:endParaRPr>
          </a:p>
          <a:p>
            <a:endParaRPr lang="en-US" altLang="ja-JP" sz="800" dirty="0" smtClean="0">
              <a:latin typeface="+mn-ea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6372200" y="2708920"/>
            <a:ext cx="172819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800" dirty="0" smtClean="0">
              <a:latin typeface="+mn-ea"/>
            </a:endParaRPr>
          </a:p>
          <a:p>
            <a:pPr algn="ctr"/>
            <a:r>
              <a:rPr lang="ja-JP" altLang="en-US" sz="800" dirty="0" smtClean="0">
                <a:latin typeface="+mn-ea"/>
              </a:rPr>
              <a:t>特別研究（卒業研究）</a:t>
            </a:r>
            <a:endParaRPr lang="en-US" altLang="ja-JP" sz="800" dirty="0" smtClean="0">
              <a:latin typeface="+mn-ea"/>
            </a:endParaRPr>
          </a:p>
          <a:p>
            <a:pPr algn="ctr"/>
            <a:endParaRPr lang="en-US" altLang="ja-JP" sz="800" dirty="0" smtClean="0">
              <a:latin typeface="+mn-ea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355976" y="6095037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環境保全概論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292080" y="5661248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有機工業化学</a:t>
            </a:r>
            <a:endParaRPr lang="en-US" altLang="ja-JP" sz="8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233361" y="1825774"/>
            <a:ext cx="2898432" cy="3744416"/>
          </a:xfrm>
          <a:prstGeom prst="rect">
            <a:avLst/>
          </a:prstGeom>
          <a:noFill/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>
            <a:endCxn id="26" idx="1"/>
          </p:cNvCxnSpPr>
          <p:nvPr/>
        </p:nvCxnSpPr>
        <p:spPr>
          <a:xfrm>
            <a:off x="1115616" y="4318357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endCxn id="43" idx="1"/>
          </p:cNvCxnSpPr>
          <p:nvPr/>
        </p:nvCxnSpPr>
        <p:spPr>
          <a:xfrm>
            <a:off x="2051720" y="4318357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>
            <a:off x="3131840" y="4321889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4067944" y="4328735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>
            <a:off x="5148064" y="4328735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1115616" y="3382253"/>
            <a:ext cx="144016" cy="0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カギ線コネクタ 38"/>
          <p:cNvCxnSpPr>
            <a:stCxn id="30" idx="3"/>
            <a:endCxn id="44" idx="1"/>
          </p:cNvCxnSpPr>
          <p:nvPr/>
        </p:nvCxnSpPr>
        <p:spPr>
          <a:xfrm flipV="1">
            <a:off x="2051720" y="2599457"/>
            <a:ext cx="1224136" cy="782796"/>
          </a:xfrm>
          <a:prstGeom prst="bentConnector3">
            <a:avLst>
              <a:gd name="adj1" fmla="val 63228"/>
            </a:avLst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>
            <a:off x="4061267" y="2607469"/>
            <a:ext cx="288032" cy="0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5148064" y="2610148"/>
            <a:ext cx="144016" cy="0"/>
          </a:xfrm>
          <a:prstGeom prst="line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4067944" y="2085365"/>
            <a:ext cx="288032" cy="0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コネクタ 87"/>
          <p:cNvCxnSpPr/>
          <p:nvPr/>
        </p:nvCxnSpPr>
        <p:spPr>
          <a:xfrm>
            <a:off x="1112615" y="2465655"/>
            <a:ext cx="144016" cy="0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>
            <a:off x="1128664" y="2887489"/>
            <a:ext cx="144016" cy="0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>
            <a:stCxn id="15" idx="2"/>
          </p:cNvCxnSpPr>
          <p:nvPr/>
        </p:nvCxnSpPr>
        <p:spPr>
          <a:xfrm>
            <a:off x="719572" y="2183378"/>
            <a:ext cx="0" cy="525542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323528" y="2286164"/>
            <a:ext cx="792088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+mn-ea"/>
              </a:rPr>
              <a:t>微分積分学</a:t>
            </a:r>
            <a:r>
              <a:rPr lang="ja-JP" altLang="en-US" sz="800" dirty="0" smtClean="0">
                <a:latin typeface="+mn-ea"/>
              </a:rPr>
              <a:t>Ａ</a:t>
            </a:r>
            <a:endParaRPr lang="en-US" altLang="ja-JP" sz="800" dirty="0" smtClean="0">
              <a:latin typeface="+mn-ea"/>
            </a:endParaRPr>
          </a:p>
          <a:p>
            <a:endParaRPr lang="en-US" altLang="ja-JP" sz="800" dirty="0" smtClean="0">
              <a:latin typeface="+mn-ea"/>
            </a:endParaRPr>
          </a:p>
        </p:txBody>
      </p:sp>
      <p:cxnSp>
        <p:nvCxnSpPr>
          <p:cNvPr id="92" name="直線コネクタ 91"/>
          <p:cNvCxnSpPr>
            <a:endCxn id="20" idx="0"/>
          </p:cNvCxnSpPr>
          <p:nvPr/>
        </p:nvCxnSpPr>
        <p:spPr>
          <a:xfrm>
            <a:off x="1655676" y="2624718"/>
            <a:ext cx="0" cy="93494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カギ線コネクタ 92"/>
          <p:cNvCxnSpPr>
            <a:stCxn id="20" idx="3"/>
            <a:endCxn id="42" idx="1"/>
          </p:cNvCxnSpPr>
          <p:nvPr/>
        </p:nvCxnSpPr>
        <p:spPr>
          <a:xfrm flipV="1">
            <a:off x="2051720" y="2086109"/>
            <a:ext cx="1224136" cy="801380"/>
          </a:xfrm>
          <a:prstGeom prst="bentConnector3">
            <a:avLst>
              <a:gd name="adj1" fmla="val 42219"/>
            </a:avLst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/>
          <p:cNvCxnSpPr/>
          <p:nvPr/>
        </p:nvCxnSpPr>
        <p:spPr>
          <a:xfrm>
            <a:off x="2051720" y="2467749"/>
            <a:ext cx="504056" cy="0"/>
          </a:xfrm>
          <a:prstGeom prst="line">
            <a:avLst/>
          </a:prstGeom>
          <a:ln w="1905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コネクタ 99"/>
          <p:cNvCxnSpPr/>
          <p:nvPr/>
        </p:nvCxnSpPr>
        <p:spPr>
          <a:xfrm>
            <a:off x="1115616" y="4750405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コネクタ 100"/>
          <p:cNvCxnSpPr/>
          <p:nvPr/>
        </p:nvCxnSpPr>
        <p:spPr>
          <a:xfrm>
            <a:off x="1123078" y="5821511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/>
          <p:cNvCxnSpPr/>
          <p:nvPr/>
        </p:nvCxnSpPr>
        <p:spPr>
          <a:xfrm>
            <a:off x="2051720" y="582151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線コネクタ 102"/>
          <p:cNvCxnSpPr/>
          <p:nvPr/>
        </p:nvCxnSpPr>
        <p:spPr>
          <a:xfrm>
            <a:off x="5148064" y="5243983"/>
            <a:ext cx="144016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/>
          <p:nvPr/>
        </p:nvCxnSpPr>
        <p:spPr>
          <a:xfrm>
            <a:off x="5148064" y="4750405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/>
          <p:nvPr/>
        </p:nvCxnSpPr>
        <p:spPr>
          <a:xfrm>
            <a:off x="5138911" y="3013467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>
            <a:off x="4067944" y="3886309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>
            <a:off x="4067944" y="345426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/>
          <p:cNvCxnSpPr/>
          <p:nvPr/>
        </p:nvCxnSpPr>
        <p:spPr>
          <a:xfrm>
            <a:off x="5148064" y="3454261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6131793" y="3886309"/>
            <a:ext cx="24040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>
            <a:off x="3131840" y="3895943"/>
            <a:ext cx="10152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>
            <a:off x="6131793" y="2950046"/>
            <a:ext cx="240407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>
            <a:stCxn id="31" idx="3"/>
            <a:endCxn id="49" idx="1"/>
          </p:cNvCxnSpPr>
          <p:nvPr/>
        </p:nvCxnSpPr>
        <p:spPr>
          <a:xfrm>
            <a:off x="1115616" y="3886309"/>
            <a:ext cx="12241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>
            <a:stCxn id="45" idx="3"/>
            <a:endCxn id="89" idx="1"/>
          </p:cNvCxnSpPr>
          <p:nvPr/>
        </p:nvCxnSpPr>
        <p:spPr>
          <a:xfrm>
            <a:off x="3131840" y="5830525"/>
            <a:ext cx="21602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3126776" y="6271865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コネクタ 121"/>
          <p:cNvCxnSpPr/>
          <p:nvPr/>
        </p:nvCxnSpPr>
        <p:spPr>
          <a:xfrm>
            <a:off x="5143372" y="6262573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>
            <a:off x="6089154" y="6255022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カギ線コネクタ 126"/>
          <p:cNvCxnSpPr>
            <a:stCxn id="60" idx="3"/>
            <a:endCxn id="71" idx="1"/>
          </p:cNvCxnSpPr>
          <p:nvPr/>
        </p:nvCxnSpPr>
        <p:spPr>
          <a:xfrm flipV="1">
            <a:off x="6084168" y="5852011"/>
            <a:ext cx="288032" cy="403011"/>
          </a:xfrm>
          <a:prstGeom prst="bentConnector3">
            <a:avLst>
              <a:gd name="adj1" fmla="val 7314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50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312</Words>
  <Application>Microsoft Office PowerPoint</Application>
  <PresentationFormat>画面に合わせる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ryoichi</dc:creator>
  <cp:lastModifiedBy>ryoichi</cp:lastModifiedBy>
  <cp:revision>66</cp:revision>
  <dcterms:created xsi:type="dcterms:W3CDTF">2014-05-29T07:01:12Z</dcterms:created>
  <dcterms:modified xsi:type="dcterms:W3CDTF">2014-05-30T05:02:33Z</dcterms:modified>
</cp:coreProperties>
</file>